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245" r:id="rId3"/>
    <p:sldId id="1292" r:id="rId4"/>
    <p:sldId id="1290" r:id="rId5"/>
    <p:sldId id="1291" r:id="rId6"/>
    <p:sldId id="1293" r:id="rId7"/>
    <p:sldId id="1294" r:id="rId8"/>
    <p:sldId id="1270" r:id="rId9"/>
    <p:sldId id="126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35548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重难题型答题技</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巧</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非选</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择</a:t>
            </a:r>
            <a:r>
              <a:rPr lang="zh-CN" altLang="en-US"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题</a:t>
            </a:r>
            <a:endParaRPr lang="en-US" altLang="zh-CN"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 是什么类</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题型剖析.eps" descr="id:2147498206;FounderCES"/>
          <p:cNvPicPr/>
          <p:nvPr/>
        </p:nvPicPr>
        <p:blipFill>
          <a:blip r:embed="rId2"/>
          <a:stretch>
            <a:fillRect/>
          </a:stretch>
        </p:blipFill>
        <p:spPr>
          <a:xfrm>
            <a:off x="550590" y="2175063"/>
            <a:ext cx="1562100" cy="344170"/>
          </a:xfrm>
          <a:prstGeom prst="rect">
            <a:avLst/>
          </a:prstGeom>
        </p:spPr>
      </p:pic>
      <p:sp>
        <p:nvSpPr>
          <p:cNvPr id="4" name="内容占位符 3"/>
          <p:cNvSpPr>
            <a:spLocks noGrp="1"/>
          </p:cNvSpPr>
          <p:nvPr>
            <p:ph idx="1"/>
          </p:nvPr>
        </p:nvSpPr>
        <p:spPr>
          <a:xfrm>
            <a:off x="360854" y="2536844"/>
            <a:ext cx="11485848" cy="1684244"/>
          </a:xfrm>
        </p:spPr>
        <p:txBody>
          <a:bodyPr/>
          <a:lstStyle/>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这类题一般要求学生通过分析材料，联系对应的教材知识。设问常以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体现了教材中的什么观点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上述材料说明（</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表明、反映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）了什么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谈谈对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的认识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等形式呈现。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57772"/>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江苏中考常考问法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670354021"/>
              </p:ext>
            </p:extLst>
          </p:nvPr>
        </p:nvGraphicFramePr>
        <p:xfrm>
          <a:off x="406574" y="1924428"/>
          <a:ext cx="11377264" cy="3088748"/>
        </p:xfrm>
        <a:graphic>
          <a:graphicData uri="http://schemas.openxmlformats.org/drawingml/2006/table">
            <a:tbl>
              <a:tblPr firstRow="1" firstCol="1" bandRow="1"/>
              <a:tblGrid>
                <a:gridCol w="3312368">
                  <a:extLst>
                    <a:ext uri="{9D8B030D-6E8A-4147-A177-3AD203B41FA5}">
                      <a16:colId xmlns:a16="http://schemas.microsoft.com/office/drawing/2014/main" val="3471030361"/>
                    </a:ext>
                  </a:extLst>
                </a:gridCol>
                <a:gridCol w="8064896">
                  <a:extLst>
                    <a:ext uri="{9D8B030D-6E8A-4147-A177-3AD203B41FA5}">
                      <a16:colId xmlns:a16="http://schemas.microsoft.com/office/drawing/2014/main" val="950604133"/>
                    </a:ext>
                  </a:extLst>
                </a:gridCol>
              </a:tblGrid>
              <a:tr h="323251">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出处</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问法</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5271145"/>
                  </a:ext>
                </a:extLst>
              </a:tr>
              <a:tr h="646457">
                <a:tc>
                  <a:txBody>
                    <a:bodyPr/>
                    <a:lstStyle/>
                    <a:p>
                      <a:pPr algn="ctr"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扬州中考</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阅</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读材料</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运用所学知识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提炼</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城市书房建设的</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扬州</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经验</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2137260"/>
                  </a:ext>
                </a:extLst>
              </a:tr>
              <a:tr h="646457">
                <a:tc>
                  <a:txBody>
                    <a:bodyPr/>
                    <a:lstStyle/>
                    <a:p>
                      <a:pPr algn="ctr"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连云港中考</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江</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苏省贯彻落实党中央、国务院要求</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体现</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了什么道理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3831485"/>
                  </a:ext>
                </a:extLst>
              </a:tr>
              <a:tr h="646457">
                <a:tc>
                  <a:txBody>
                    <a:bodyPr/>
                    <a:lstStyle/>
                    <a:p>
                      <a:pPr algn="ctr"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连云港中考</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tabLst>
                          <a:tab pos="2700655" algn="l"/>
                          <a:tab pos="5581015" algn="l"/>
                          <a:tab pos="8461375" algn="l"/>
                        </a:tabLst>
                      </a:pPr>
                      <a:r>
                        <a:rPr lang="en-US" sz="2200" smtClean="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AI</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中华文化</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惊艳世界</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了什么道理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2167807"/>
                  </a:ext>
                </a:extLst>
              </a:tr>
              <a:tr h="646457">
                <a:tc>
                  <a:txBody>
                    <a:bodyPr/>
                    <a:lstStyle/>
                    <a:p>
                      <a:pPr algn="ctr"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宿迁中考</a:t>
                      </a: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5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粮</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食安全保障法是如何</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体现</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良法之治的</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7365064"/>
                  </a:ext>
                </a:extLst>
              </a:tr>
            </a:tbl>
          </a:graphicData>
        </a:graphic>
      </p:graphicFrame>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解题思路.eps" descr="id:2147498221;FounderCES"/>
          <p:cNvPicPr/>
          <p:nvPr/>
        </p:nvPicPr>
        <p:blipFill>
          <a:blip r:embed="rId2"/>
          <a:stretch>
            <a:fillRect/>
          </a:stretch>
        </p:blipFill>
        <p:spPr>
          <a:xfrm>
            <a:off x="478582" y="1643132"/>
            <a:ext cx="1670050" cy="367665"/>
          </a:xfrm>
          <a:prstGeom prst="rect">
            <a:avLst/>
          </a:prstGeom>
        </p:spPr>
      </p:pic>
      <p:sp>
        <p:nvSpPr>
          <p:cNvPr id="4" name="内容占位符 3"/>
          <p:cNvSpPr>
            <a:spLocks noGrp="1"/>
          </p:cNvSpPr>
          <p:nvPr>
            <p:ph idx="1"/>
          </p:nvPr>
        </p:nvSpPr>
        <p:spPr>
          <a:xfrm>
            <a:off x="360854" y="2076921"/>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第一步，审设问。明确设问指向的材料、知识角度等。如遇新问法、设问新词等，可以将其转化为是什么类的常见问法。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第二步，审材料。分析材料并圈出关键词，提取重要信息。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第三步，联系教材。依据设问和材料，联系对应的教材知识。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最后，组织答案。依据分值，分点作答。注意规范作答，使用学科术语。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典例精析.eps" descr="id:2147498228;FounderCES"/>
          <p:cNvPicPr/>
          <p:nvPr/>
        </p:nvPicPr>
        <p:blipFill>
          <a:blip r:embed="rId2"/>
          <a:stretch>
            <a:fillRect/>
          </a:stretch>
        </p:blipFill>
        <p:spPr>
          <a:xfrm>
            <a:off x="478582" y="1047144"/>
            <a:ext cx="1670050" cy="367665"/>
          </a:xfrm>
          <a:prstGeom prst="rect">
            <a:avLst/>
          </a:prstGeom>
        </p:spPr>
      </p:pic>
      <p:sp>
        <p:nvSpPr>
          <p:cNvPr id="4" name="内容占位符 3"/>
          <p:cNvSpPr>
            <a:spLocks noGrp="1"/>
          </p:cNvSpPr>
          <p:nvPr>
            <p:ph idx="1"/>
          </p:nvPr>
        </p:nvSpPr>
        <p:spPr>
          <a:xfrm>
            <a:off x="360854" y="1495047"/>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）书香城市，欣欣向荣。在第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个世界读书日之际，某校九年级学生围绕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书香扬州建设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开展探究活动，请你参与其中。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读书之乐何处寻</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扬州市政府响应党和国家建设</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书香中国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的号召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将城市书房作为民生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号文件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实事项目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余家城市书房。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全国首部以城市书房为主题的地方性法规《扬州市城市书房条例》正式实施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使书房的管理有法可依。落子十年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全民参与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点亮城市的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诗和远方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。如今扬州城市书房建设经验已成示范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辐射全国。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阅读材料，运用所学知识，提炼城市书房建设的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扬州经验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本题需要运用尊重和保障人权、宪法的基本原则、发展思想、党的宗旨、全面依法治国、党领导立法、中华文化的有关知识作答。扬州市政府关注重视民生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号文件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实事项目，可联系人民幸福生活是最大的人权、我国坚持尊重和保障人权、国家的一切权力属于人民；党和国家发出建设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书香中国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号召，可联系坚持以人民为中心的发展思想，以全心全意为人民服务为宗旨；地方性法规使城市书房建设有法可依，可联系全面依治国的基本要求、党领导立法；扬州城市书房建设经验已成示范，可联系满足了人民对文化生活的需求、让扬州文化对全国的影响越来越大。最后整合信息，组织答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7000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参考答案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扬州市政府关注重视民生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号文件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实事项目，关注扬州民生。人民幸福生活是最大的人权。我国坚持尊重和保障人权。尊重和保障人权是我国宪法的基本原则，我国是人民民主专政的社会主义国家，国家的一切权力属于人民。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党和国家发出建设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书香中国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的号召。坚持以人民为中心的发展思想，以全心全意为人民服务为宗旨。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方性法规使城市书房建设有法可依。科学立法是依法治国的前提。要努力使每一项立法都得到人民群众的普遍拥护；党领导立法，我国宪法规定了公民享有的广泛的基本权利，法律进一步明确了公民享有的各项具体权利，规定了侵害权利的法律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城市书房建设经验成为典范，满足了人民对文化生活的需求，让扬州文化对全国的影响越来越大，越来越多的人愿意接触、体验、认识扬州文化，感受扬州文化的魅力，接受扬州文化的熏陶。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8836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3提分优练DF.eps" descr="id:2147498235;FounderCES"/>
          <p:cNvPicPr/>
          <p:nvPr/>
        </p:nvPicPr>
        <p:blipFill>
          <a:blip r:embed="rId2"/>
          <a:stretch>
            <a:fillRect/>
          </a:stretch>
        </p:blipFill>
        <p:spPr>
          <a:xfrm>
            <a:off x="1927384" y="888468"/>
            <a:ext cx="8335645" cy="391795"/>
          </a:xfrm>
          <a:prstGeom prst="rect">
            <a:avLst/>
          </a:prstGeom>
        </p:spPr>
      </p:pic>
      <p:sp>
        <p:nvSpPr>
          <p:cNvPr id="3" name="内容占位符 2"/>
          <p:cNvSpPr>
            <a:spLocks noGrp="1"/>
          </p:cNvSpPr>
          <p:nvPr>
            <p:ph idx="1"/>
          </p:nvPr>
        </p:nvSpPr>
        <p:spPr>
          <a:xfrm>
            <a:off x="360854" y="1486525"/>
            <a:ext cx="11485848" cy="4842031"/>
          </a:xfrm>
        </p:spPr>
        <p:txBody>
          <a:bodyPr/>
          <a:lstStyle/>
          <a:p>
            <a:pPr hangingPunct="0">
              <a:lnSpc>
                <a:spcPct val="13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学法我先行</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为了引导学生树立尊法、学法、守法、用法的法治观念，争做文明少年，某班开展了法律教育主题班会。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宪法第九条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国家保障自然资源的合理利用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保护珍贵的动物和植物。禁止任何组织或者个人用任何手段侵占或者破坏自然资源。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环境保护法第六条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地方各级人民政府应当对本行政区域的环境质量负责。企业事业单位和其他生产经营者应当防止、减少环境污染和生态破坏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对所造成的损害依法承担责任。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南通市生态环境损害赔偿程序规定第四条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赔偿权利人指定的部门或者机构在发现或者收到生态环境损害赔偿案件线索后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应当在三十日内完成生态环境损害初步核查。对造成生态环境损害的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应当在七个工作日内立案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启动生态环境损害赔偿程序。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结合所学知识，分析以上法律条文所体现的道理。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3347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需要调用依法治国、宪法的内容有关知识分析，可从体现类习题的角度进行作答。宪法关于自然资源利用的规定、环境保护法的规定、南通市生态环境损害赔偿程序规定的内容，可联系宪法的地位、依法治国基本方略、保护环境的基本国策</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我国坚持保护环境的基本国策。</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我国坚持依法治国基本方略。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宪法所规定的内容是国家生活中带有全局性、根本性的问题，而其他法律所规定的内容通常只是国家生活中的一般性问题。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宪法的规定具有原则性的特点，各种法律制度是对宪法规定的具体落实。</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601</TotalTime>
  <Words>1557</Words>
  <Application>Microsoft Office PowerPoint</Application>
  <PresentationFormat>自定义</PresentationFormat>
  <Paragraphs>31</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2025-11-15T14:28:07Z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